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ll Montgomer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1" autoAdjust="0"/>
    <p:restoredTop sz="78116" autoAdjust="0"/>
  </p:normalViewPr>
  <p:slideViewPr>
    <p:cSldViewPr snapToGrid="0" snapToObjects="1">
      <p:cViewPr varScale="1">
        <p:scale>
          <a:sx n="127" d="100"/>
          <a:sy n="127" d="100"/>
        </p:scale>
        <p:origin x="-92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Got feedback that this is a very narrow view of what we're doing... maybe revise or drop this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1178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magic.piktochart.com/editor/piktochart/2855632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IT manager @ Red Hat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Leading our DevOps Initiative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Held Dev &amp; Infra/Ops roles in </a:t>
            </a:r>
            <a:r>
              <a:rPr lang="en">
                <a:solidFill>
                  <a:schemeClr val="dk1"/>
                </a:solidFill>
              </a:rPr>
              <a:t>eCommerce &amp; SW industries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Ops mgmt last 7-8 years; my first org. change initiative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Goal: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/>
              <a:t>Share our approach, successes &amp; failures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/>
              <a:t>Help you build on our successes, avoid repeating our mistakes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Worked </a:t>
            </a:r>
            <a:r>
              <a:rPr lang="en" dirty="0"/>
              <a:t>4 </a:t>
            </a:r>
            <a:r>
              <a:rPr lang="en" dirty="0" smtClean="0"/>
              <a:t>months</a:t>
            </a:r>
            <a:r>
              <a:rPr lang="en-US" dirty="0" smtClean="0"/>
              <a:t>, SSE &amp; </a:t>
            </a:r>
            <a:r>
              <a:rPr lang="en-US" dirty="0" err="1" smtClean="0"/>
              <a:t>PlatOps</a:t>
            </a:r>
            <a:r>
              <a:rPr lang="en" dirty="0" smtClean="0"/>
              <a:t>, </a:t>
            </a:r>
            <a:r>
              <a:rPr lang="en" dirty="0"/>
              <a:t>developed in-house </a:t>
            </a:r>
            <a:r>
              <a:rPr lang="en" dirty="0" smtClean="0"/>
              <a:t>tooling</a:t>
            </a:r>
            <a:r>
              <a:rPr lang="en-US" dirty="0" smtClean="0"/>
              <a:t> for release automation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open </a:t>
            </a:r>
            <a:r>
              <a:rPr lang="en" dirty="0"/>
              <a:t>sourced </a:t>
            </a:r>
            <a:r>
              <a:rPr lang="en" dirty="0" smtClean="0"/>
              <a:t>– </a:t>
            </a:r>
            <a:r>
              <a:rPr lang="en-US" dirty="0" err="1" smtClean="0"/>
              <a:t>Winternewt</a:t>
            </a:r>
            <a:r>
              <a:rPr lang="en-US" dirty="0" smtClean="0"/>
              <a:t> (aka “Release Engine”)</a:t>
            </a:r>
            <a:endParaRPr lang="en"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Successful </a:t>
            </a:r>
            <a:r>
              <a:rPr lang="en" dirty="0" smtClean="0"/>
              <a:t>POC</a:t>
            </a:r>
            <a:r>
              <a:rPr lang="en-US" dirty="0" smtClean="0"/>
              <a:t> in July</a:t>
            </a:r>
            <a:r>
              <a:rPr lang="en" dirty="0" smtClean="0"/>
              <a:t> </a:t>
            </a:r>
            <a:r>
              <a:rPr lang="en" dirty="0"/>
              <a:t>- automated deployment of new SOA nodes to QA </a:t>
            </a:r>
            <a:r>
              <a:rPr lang="en" dirty="0" smtClean="0"/>
              <a:t>environment</a:t>
            </a:r>
            <a:endParaRPr lang="en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Enthusiastic </a:t>
            </a:r>
            <a:r>
              <a:rPr lang="en" dirty="0"/>
              <a:t>sr. manager &amp; capable and willing team, BUT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Mission critical system (SOA tier &amp; ESB)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Pressure from high-profile date-driven program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Vritant: “I just want to release this the old way”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Waterfall program management imposed by “Big Four” firm - impedance mismatch with CI/CD practices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Some success: a few trial QA deploys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Story: 4th of July weekend stuff, shifting dates, etc. etc.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Now branching out - 4+ add’l teams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Haven’t fully on-boarded any one team to CD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YET - positive trend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Best guess: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Team existence empowered teams to look at own processes; signaled an organizational priority from top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Unprecedented inter-team sharing - formal forums &amp; ad </a:t>
            </a:r>
            <a:r>
              <a:rPr lang="en" dirty="0" smtClean="0"/>
              <a:t>hoc</a:t>
            </a:r>
            <a:endParaRPr lang="en-US" dirty="0" smtClean="0"/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-US" dirty="0" smtClean="0"/>
              <a:t>Problems:</a:t>
            </a:r>
          </a:p>
          <a:p>
            <a:pPr marL="596900" lvl="1" indent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None/>
            </a:pPr>
            <a:r>
              <a:rPr lang="en-US" dirty="0" smtClean="0"/>
              <a:t>QTD,</a:t>
            </a:r>
            <a:r>
              <a:rPr lang="en-US" baseline="0" dirty="0" smtClean="0"/>
              <a:t> back to where we were at the start</a:t>
            </a:r>
          </a:p>
          <a:p>
            <a:pPr marL="596900" lvl="1" indent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None/>
            </a:pPr>
            <a:r>
              <a:rPr lang="en-US" baseline="0" dirty="0" smtClean="0"/>
              <a:t>Digging deeper – data quality issues</a:t>
            </a:r>
          </a:p>
          <a:p>
            <a:pPr marL="596900" lvl="1" indent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None/>
            </a:pPr>
            <a:r>
              <a:rPr lang="en-US" baseline="0" dirty="0" smtClean="0"/>
              <a:t>Change manager – believes CHG compliance rates dropping</a:t>
            </a:r>
          </a:p>
          <a:p>
            <a:pPr marL="596900" lvl="1" indent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None/>
            </a:pPr>
            <a:r>
              <a:rPr lang="en-US" baseline="0" dirty="0" smtClean="0"/>
              <a:t>Witnessing seasonality? Noise?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Surprise</a:t>
            </a:r>
            <a:r>
              <a:rPr lang="en" dirty="0"/>
              <a:t>: stress of transitioning from Ops to an Innovation &amp; Change mission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Working on right things?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Will it make a difference?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How to measure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Realistic: Dedicated team still takes time to make progress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You’re working with Dev and Ops teams that still have commitments</a:t>
            </a:r>
          </a:p>
          <a:p>
            <a:pPr marL="914400" lvl="1" indent="-31750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Change isn’t easy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Innovation project: 1% ideas 99% execution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How to run your initiative with the scientific method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Still integrating these ideas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 smtClean="0"/>
              <a:t>Dedicated </a:t>
            </a:r>
            <a:r>
              <a:rPr lang="en" dirty="0"/>
              <a:t>team: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Greater returns per unit of investment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THANK YOU to my team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Agile / iterative: integrates learning and adjustment into process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 dirty="0"/>
              <a:t>PO role gives discipline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CI/CD: gives something concrete to build on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Clarify mission early: flailed for 3-4 months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Hypothesis of record: Still working on this: apply scientific method, rigor; Other Side of Innovation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Attach to low-risk project: Hindsight 20-20, big program seemed like a good idea at the time (some team members “told you so!” but too mature to say it)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“Inception” team ends this time next year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Will</a:t>
            </a:r>
            <a:r>
              <a:rPr lang="en-US" baseline="0" dirty="0" smtClean="0"/>
              <a:t> have made lots of progress but work will not be done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 have you structured ongoing investments in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in your organization? Does it even need to be someone’s day job? We’ve all heard “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is not a team or a title”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69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Any Red Hat customers?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No sales pitches, promise!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 dirty="0" smtClean="0">
                <a:solidFill>
                  <a:schemeClr val="dk1"/>
                </a:solidFill>
              </a:rPr>
              <a:t>Relate to audience</a:t>
            </a:r>
            <a:r>
              <a:rPr lang="en" sz="1200" dirty="0" smtClean="0">
                <a:solidFill>
                  <a:schemeClr val="dk1"/>
                </a:solidFill>
              </a:rPr>
              <a:t>: “</a:t>
            </a:r>
            <a:r>
              <a:rPr lang="en-US" sz="1200" dirty="0" smtClean="0">
                <a:solidFill>
                  <a:schemeClr val="dk1"/>
                </a:solidFill>
              </a:rPr>
              <a:t>Trust me, we have</a:t>
            </a:r>
            <a:r>
              <a:rPr lang="en-US" sz="1200" baseline="0" dirty="0" smtClean="0">
                <a:solidFill>
                  <a:schemeClr val="dk1"/>
                </a:solidFill>
              </a:rPr>
              <a:t> all the same types of challenges running the IT back office that all you other horses have</a:t>
            </a:r>
            <a:r>
              <a:rPr lang="en" sz="1200" dirty="0" smtClean="0">
                <a:solidFill>
                  <a:schemeClr val="dk1"/>
                </a:solidFill>
              </a:rPr>
              <a:t>. </a:t>
            </a:r>
            <a:r>
              <a:rPr lang="en" sz="1200" dirty="0">
                <a:solidFill>
                  <a:schemeClr val="dk1"/>
                </a:solidFill>
              </a:rPr>
              <a:t>Met a lady at a neighborhood kid’s birthday party, told her I worked at Red Hat. She asked what I did at Red Hat and I said ‘I work in IT.’ She said, ‘I know what Red Hat does, but what do you do there?’” (etc. etc. who’s on first joke)</a:t>
            </a:r>
          </a:p>
          <a:p>
            <a:pPr rtl="0">
              <a:spcBef>
                <a:spcPts val="0"/>
              </a:spcBef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</a:rPr>
              <a:t>Source image: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https://magic.piktochart.com/editor/piktochart/2855632#</a:t>
            </a:r>
            <a:r>
              <a:rPr lang="en" sz="1200" dirty="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 dirty="0" smtClean="0">
                <a:solidFill>
                  <a:schemeClr val="dk1"/>
                </a:solidFill>
              </a:rPr>
              <a:t>CIO </a:t>
            </a:r>
            <a:r>
              <a:rPr lang="en" sz="1200" dirty="0">
                <a:solidFill>
                  <a:schemeClr val="dk1"/>
                </a:solidFill>
              </a:rPr>
              <a:t>initiated IT re-org, Fall 2013 roll-out</a:t>
            </a:r>
          </a:p>
          <a:p>
            <a:pPr marL="914400" lvl="1" indent="-3048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200" dirty="0">
                <a:solidFill>
                  <a:schemeClr val="dk1"/>
                </a:solidFill>
              </a:rPr>
              <a:t>Process, Cloud, and Customer Engagement goals</a:t>
            </a:r>
          </a:p>
          <a:p>
            <a:pPr marL="914400" lvl="1" indent="-304800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200" dirty="0">
                <a:solidFill>
                  <a:schemeClr val="dk1"/>
                </a:solidFill>
              </a:rPr>
              <a:t>Sizeable: 70% of org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</a:rPr>
              <a:t>CIO goal: “Scare the business” with IT agility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</a:rPr>
              <a:t>Created a dedicated “DevOps Enablement” team, “Inception”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 dirty="0">
                <a:solidFill>
                  <a:schemeClr val="dk1"/>
                </a:solidFill>
              </a:rPr>
              <a:t>PAINT PICTURE</a:t>
            </a:r>
          </a:p>
          <a:p>
            <a:pPr marL="914400" lvl="1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200" dirty="0">
                <a:solidFill>
                  <a:schemeClr val="dk1"/>
                </a:solidFill>
              </a:rPr>
              <a:t>Time of great excitement, wonder, and FUD</a:t>
            </a:r>
          </a:p>
          <a:p>
            <a:pPr marL="914400" lvl="1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200" dirty="0">
                <a:solidFill>
                  <a:schemeClr val="dk1"/>
                </a:solidFill>
              </a:rPr>
              <a:t>Mostly recruited from inside, team couldn’t wait to get started</a:t>
            </a:r>
          </a:p>
          <a:p>
            <a:pPr marL="914400" lvl="1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200" dirty="0">
                <a:solidFill>
                  <a:schemeClr val="dk1"/>
                </a:solidFill>
              </a:rPr>
              <a:t>Needed to draft a Charter, think about how we’ll organize &amp; plan</a:t>
            </a:r>
          </a:p>
          <a:p>
            <a:pPr>
              <a:spcBef>
                <a:spcPts val="0"/>
              </a:spcBef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QUICK</a:t>
            </a:r>
          </a:p>
          <a:p>
            <a:pPr marL="457200" lvl="0" indent="-3048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dedicated team</a:t>
            </a:r>
          </a:p>
          <a:p>
            <a:pPr marL="457200" lvl="0" indent="-3048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2-year charter</a:t>
            </a:r>
          </a:p>
          <a:p>
            <a:pPr marL="457200" lvl="0" indent="-3048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reports alongside IT ops &amp; governance functions</a:t>
            </a:r>
          </a:p>
          <a:p>
            <a:pPr marL="457200" lvl="0" indent="-3048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CLICK</a:t>
            </a:r>
          </a:p>
          <a:p>
            <a:pPr marL="457200" lvl="0" indent="-30480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recruited diverse backgrounds--all but one insiders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two years to experiement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FIRST MISTAKE: NOT our first mission statement - much more hand-wavy; led to 3-4 months of </a:t>
            </a:r>
            <a:r>
              <a:rPr lang="en" dirty="0" smtClean="0"/>
              <a:t>flailing</a:t>
            </a:r>
            <a:endParaRPr lang="en-US" dirty="0" smtClean="0"/>
          </a:p>
          <a:p>
            <a:pPr marL="914400" marR="0" lvl="1" indent="-317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●"/>
              <a:tabLst/>
              <a:defRPr/>
            </a:pPr>
            <a:r>
              <a:rPr lang="en-US" dirty="0" smtClean="0"/>
              <a:t>Original mission</a:t>
            </a:r>
            <a:r>
              <a:rPr lang="en-US" baseline="0" dirty="0" smtClean="0"/>
              <a:t> statement: “Enable Red Hat IT to effectively deliver high-quality solutions the Open Source way, by cultivating a collaborative culture.”</a:t>
            </a:r>
          </a:p>
          <a:p>
            <a:pPr marL="914400" marR="0" lvl="1" indent="-317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  <a:buChar char="●"/>
              <a:tabLst/>
              <a:defRPr/>
            </a:pPr>
            <a:r>
              <a:rPr lang="en-US" baseline="0" dirty="0" smtClean="0"/>
              <a:t>Didn’t beat ourselves up; this is hard: learn and adapt</a:t>
            </a:r>
            <a:endParaRPr lang="en" dirty="0"/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Help drive decision making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DevOps so broad: culture, automation, measurement, sharing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Hit a bit of all w/ CD practices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Assessed where we were: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/>
              <a:t>Humble &amp; Farley Continuous Delivery (WHO KNOWS THIS BOOK?) - maturity model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Courier New"/>
              <a:buChar char="o"/>
            </a:pPr>
            <a:r>
              <a:rPr lang="en"/>
              <a:t>Complaint Fest (STORY: was opposed, glass half full, team members convinced me, was VERY productive)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/>
              <a:t>Release automation &amp; environment management (provisioning of infra &amp; network + config mgmt / Puppet)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FASTER - CUT DOWN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Where to apply CD &amp; release automation?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LOB? Particular app?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Desired to create repeatable patterns, not a one-off solution for one app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Created 3 buckets: Proprietary ERP, SaaS, and Package SW</a:t>
            </a:r>
          </a:p>
          <a:p>
            <a:pPr marL="457200" lvl="0" indent="-3048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Go over the 2x2</a:t>
            </a:r>
          </a:p>
          <a:p>
            <a:pPr lvl="0">
              <a:spcBef>
                <a:spcPts val="6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SOA Services == Service Oriented</a:t>
            </a:r>
            <a:r>
              <a:rPr lang="en-US" baseline="0" dirty="0" smtClean="0"/>
              <a:t> Architecture tier is effectively a set of internal APIs to our Enterprise (pull information on a customer’s subscriptions or retrieve pricing data for a given SKU)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ESB == Enterprise Service Bus is backbone of communication for all our enterprise apps, facilitating data exchange between systems like CRM, subscription management, order-to-cash, and customer support ticket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22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github.com/RHIncep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Red Hat IT’s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DevOps Journey:</a:t>
            </a:r>
          </a:p>
          <a:p>
            <a:pPr>
              <a:spcBef>
                <a:spcPts val="0"/>
              </a:spcBef>
              <a:buNone/>
            </a:pPr>
            <a:r>
              <a:rPr lang="en" sz="3600"/>
              <a:t>Year One Retrospective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Bill Montgomery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IT Manager, Red Hat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10984843X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34713"/>
          </a:xfrm>
          <a:prstGeom prst="rect">
            <a:avLst/>
          </a:prstGeom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278907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</a:rPr>
              <a:t>Partnership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12010229XLarge.jpg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3859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721620" y="3169402"/>
            <a:ext cx="8229600" cy="153287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sz="4800" dirty="0" smtClean="0">
                <a:solidFill>
                  <a:schemeClr val="bg1"/>
                </a:solidFill>
              </a:rPr>
              <a:t>Partnership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" sz="4800" dirty="0" smtClean="0">
                <a:solidFill>
                  <a:schemeClr val="bg1"/>
                </a:solidFill>
              </a:rPr>
              <a:t>Challenges</a:t>
            </a:r>
            <a:endParaRPr lang="en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Measuring Progress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Today: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81818"/>
              <a:buFont typeface="Courier New"/>
              <a:buChar char="o"/>
            </a:pPr>
            <a:r>
              <a:rPr lang="en-US" dirty="0" smtClean="0"/>
              <a:t>Cycle</a:t>
            </a:r>
            <a:r>
              <a:rPr lang="en" dirty="0" smtClean="0"/>
              <a:t> time</a:t>
            </a:r>
            <a:endParaRPr lang="en-US" dirty="0" smtClean="0"/>
          </a:p>
          <a:p>
            <a:pPr marL="914400" lvl="1" indent="-342900">
              <a:buSzPct val="81818"/>
              <a:buFont typeface="Courier New"/>
              <a:buChar char="o"/>
            </a:pPr>
            <a:r>
              <a:rPr lang="en" dirty="0"/>
              <a:t>Deployment </a:t>
            </a:r>
            <a:r>
              <a:rPr lang="en" dirty="0" smtClean="0"/>
              <a:t>frequency</a:t>
            </a:r>
            <a:endParaRPr lang="en" dirty="0"/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/>
              <a:t>Soon: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81818"/>
              <a:buFont typeface="Courier New"/>
              <a:buChar char="o"/>
            </a:pPr>
            <a:r>
              <a:rPr lang="en" dirty="0" smtClean="0"/>
              <a:t>Change </a:t>
            </a:r>
            <a:r>
              <a:rPr lang="en" dirty="0"/>
              <a:t>failure rate</a:t>
            </a:r>
          </a:p>
          <a:p>
            <a:pPr marL="914400" lvl="1" indent="-342900">
              <a:spcBef>
                <a:spcPts val="0"/>
              </a:spcBef>
              <a:buClr>
                <a:schemeClr val="dk1"/>
              </a:buClr>
              <a:buSzPct val="81818"/>
              <a:buFont typeface="Courier New"/>
              <a:buChar char="o"/>
            </a:pPr>
            <a:r>
              <a:rPr lang="en" dirty="0"/>
              <a:t>MTTR</a:t>
            </a:r>
          </a:p>
        </p:txBody>
      </p:sp>
      <p:pic>
        <p:nvPicPr>
          <p:cNvPr id="2" name="Picture 1" descr="cycle-time-kpi-does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158" y="1063378"/>
            <a:ext cx="4889642" cy="263644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03676157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34713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40099" y="2857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 dirty="0"/>
              <a:t>The Journey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35" y="75780"/>
            <a:ext cx="3167973" cy="442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5191875" y="1967062"/>
            <a:ext cx="3068099" cy="6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dirty="0"/>
              <a:t>R</a:t>
            </a:r>
            <a:r>
              <a:rPr lang="en" sz="3000" b="1" dirty="0" smtClean="0"/>
              <a:t>ead </a:t>
            </a:r>
            <a:r>
              <a:rPr lang="en" sz="3000" b="1" dirty="0"/>
              <a:t>this first</a:t>
            </a:r>
          </a:p>
        </p:txBody>
      </p:sp>
      <p:cxnSp>
        <p:nvCxnSpPr>
          <p:cNvPr id="156" name="Shape 156"/>
          <p:cNvCxnSpPr/>
          <p:nvPr/>
        </p:nvCxnSpPr>
        <p:spPr>
          <a:xfrm flipH="1">
            <a:off x="3430187" y="2288062"/>
            <a:ext cx="1682529" cy="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Winternewt (formerly “Release Engine”)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100" y="1126050"/>
            <a:ext cx="3877549" cy="29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43900" y="1542000"/>
            <a:ext cx="4417199" cy="205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Repeatable, automated deployments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Developed in Red Hat IT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Open Source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https://github.com/RHInception</a:t>
            </a:r>
            <a:r>
              <a:rPr lang="en" sz="1800"/>
              <a:t> 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Modular, extensible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42466460X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459"/>
          <a:stretch/>
        </p:blipFill>
        <p:spPr>
          <a:xfrm>
            <a:off x="1" y="0"/>
            <a:ext cx="6294682" cy="4979198"/>
          </a:xfrm>
          <a:prstGeom prst="rect">
            <a:avLst/>
          </a:prstGeom>
        </p:spPr>
      </p:pic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294683" y="191135"/>
            <a:ext cx="2729551" cy="2081249"/>
          </a:xfrm>
          <a:prstGeom prst="rect">
            <a:avLst/>
          </a:prstGeom>
          <a:noFill/>
          <a:effectLst>
            <a:softEdge rad="25400"/>
          </a:effectLst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800" b="1" dirty="0" smtClean="0"/>
              <a:t>Worked well</a:t>
            </a:r>
            <a:endParaRPr lang="en" sz="1800" b="1" dirty="0"/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n" sz="1800" b="1" dirty="0"/>
              <a:t>Dedicated team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n" sz="1800" b="1" dirty="0"/>
              <a:t>Agile / iterative approach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n" sz="1800" b="1" dirty="0"/>
              <a:t>Build DevOps from CI/CD practices</a:t>
            </a:r>
          </a:p>
          <a:p>
            <a:pPr>
              <a:spcBef>
                <a:spcPts val="0"/>
              </a:spcBef>
              <a:buNone/>
            </a:pPr>
            <a:endParaRPr sz="1800" b="1" dirty="0"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6294683" y="2194413"/>
            <a:ext cx="2849317" cy="3239334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/>
              <a:t>Things we learned</a:t>
            </a:r>
            <a:endParaRPr lang="en-US" sz="1800" b="1" dirty="0" smtClean="0"/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n" sz="1800" b="1" dirty="0" smtClean="0"/>
              <a:t>Clarify </a:t>
            </a:r>
            <a:r>
              <a:rPr lang="en" sz="1800" b="1" dirty="0"/>
              <a:t>mission early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n" sz="1800" b="1" dirty="0"/>
              <a:t>Create a hypothesis of record and measure against it</a:t>
            </a:r>
          </a:p>
          <a:p>
            <a:pPr marL="457200" lvl="0" indent="-368300" rtl="0">
              <a:spcBef>
                <a:spcPts val="0"/>
              </a:spcBef>
              <a:buClr>
                <a:schemeClr val="dk1"/>
              </a:buClr>
              <a:buSzPct val="100000"/>
              <a:buFont typeface="Wingdings" charset="2"/>
              <a:buChar char="§"/>
            </a:pPr>
            <a:r>
              <a:rPr lang="en" sz="1800" b="1" dirty="0"/>
              <a:t>Attach to a low-risk project to start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91135"/>
            <a:ext cx="6294683" cy="67686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53260" y="1060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</a:rPr>
              <a:t>Lessons learned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How do we transition from a 24-month </a:t>
            </a:r>
            <a:r>
              <a:rPr lang="en-US" dirty="0" err="1" smtClean="0"/>
              <a:t>DevOps</a:t>
            </a:r>
            <a:r>
              <a:rPr lang="en-US" dirty="0" smtClean="0"/>
              <a:t> change initiative to sustained ongoing investment in </a:t>
            </a:r>
            <a:r>
              <a:rPr lang="en-US" dirty="0" err="1" smtClean="0"/>
              <a:t>DevOps</a:t>
            </a:r>
            <a:r>
              <a:rPr lang="en-US" dirty="0" smtClean="0"/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 want to know your thoughts!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Twitter: @</a:t>
            </a:r>
            <a:r>
              <a:rPr lang="en-US" dirty="0" err="1" smtClean="0"/>
              <a:t>billmvt</a:t>
            </a:r>
            <a:endParaRPr lang="en-US" dirty="0" smtClean="0"/>
          </a:p>
          <a:p>
            <a:pPr algn="ctr"/>
            <a:r>
              <a:rPr lang="en-US" dirty="0" smtClean="0"/>
              <a:t>Email: </a:t>
            </a:r>
            <a:r>
              <a:rPr lang="en-US" dirty="0" err="1" smtClean="0"/>
              <a:t>bmontgom@redhat.com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7458" y="7599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Thank You!</a:t>
            </a:r>
          </a:p>
        </p:txBody>
      </p:sp>
      <p:pic>
        <p:nvPicPr>
          <p:cNvPr id="3" name="Picture 2" descr="Screen Shot 2014-10-09 at 2.13.44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1145" y="247359"/>
            <a:ext cx="1734533" cy="959617"/>
          </a:xfrm>
          <a:prstGeom prst="rect">
            <a:avLst/>
          </a:prstGeom>
        </p:spPr>
      </p:pic>
      <p:pic>
        <p:nvPicPr>
          <p:cNvPr id="4" name="Picture 3" descr="Screen Shot 2014-10-09 at 2.13.48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669" y="247359"/>
            <a:ext cx="1698817" cy="959617"/>
          </a:xfrm>
          <a:prstGeom prst="rect">
            <a:avLst/>
          </a:prstGeom>
        </p:spPr>
      </p:pic>
      <p:pic>
        <p:nvPicPr>
          <p:cNvPr id="5" name="Picture 4" descr="Screen Shot 2014-10-09 at 2.13.51 PM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0477" y="247359"/>
            <a:ext cx="1725905" cy="9596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 descr="Screen Shot 2014-10-09 at 2.13.54 PM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31" y="1329603"/>
            <a:ext cx="1704420" cy="9596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 descr="Screen Shot 2014-10-09 at 2.13.57 PM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1144" y="1329603"/>
            <a:ext cx="1734534" cy="9596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 descr="Screen Shot 2014-10-09 at 2.14.00 PM.pn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797" y="1329603"/>
            <a:ext cx="1698817" cy="9922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 descr="Screen Shot 2014-10-09 at 2.14.02 PM.pn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0477" y="1329603"/>
            <a:ext cx="1698817" cy="9922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Picture 9" descr="Screen Shot 2014-10-09 at 2.14.05 PM.png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31" y="2433493"/>
            <a:ext cx="1704420" cy="9922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 descr="Screen Shot 2014-10-09 at 2.14.07 PM.png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1145" y="2433493"/>
            <a:ext cx="1704420" cy="9691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Screen Shot 2014-10-09 at 2.14.12 PM.png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668" y="2433493"/>
            <a:ext cx="1698945" cy="9691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 descr="Screen Shot 2014-10-09 at 2.14.16 PM.png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129" y="2433493"/>
            <a:ext cx="1734913" cy="969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Picture 13" descr="Screen Shot 2014-10-09 at 2.14.19 PM.png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531" y="3544831"/>
            <a:ext cx="1706238" cy="969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Picture 14" descr="Screen Shot 2014-10-09 at 2.14.26 PM.png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342" y="3544831"/>
            <a:ext cx="1697272" cy="976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Shape 176"/>
          <p:cNvSpPr txBox="1">
            <a:spLocks/>
          </p:cNvSpPr>
          <p:nvPr/>
        </p:nvSpPr>
        <p:spPr>
          <a:xfrm>
            <a:off x="7073419" y="3566916"/>
            <a:ext cx="1716632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r"/>
            <a:r>
              <a:rPr lang="en-US" dirty="0" smtClean="0"/>
              <a:t>Q&amp;A</a:t>
            </a:r>
            <a:endParaRPr lang="en" dirty="0"/>
          </a:p>
        </p:txBody>
      </p:sp>
      <p:pic>
        <p:nvPicPr>
          <p:cNvPr id="16" name="Picture 15" descr="Screen Shot 2014-10-09 at 2.14.23 PM.png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1146" y="3544831"/>
            <a:ext cx="1704420" cy="9718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10223830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4613004"/>
          </a:xfrm>
          <a:prstGeom prst="rect">
            <a:avLst/>
          </a:prstGeom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64661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dirty="0">
                <a:solidFill>
                  <a:srgbClr val="FFFFFF"/>
                </a:solidFill>
              </a:rPr>
              <a:t>Birth of a DevOps Initiative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048600" y="1076100"/>
            <a:ext cx="944999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CIO</a:t>
            </a:r>
          </a:p>
        </p:txBody>
      </p:sp>
      <p:sp>
        <p:nvSpPr>
          <p:cNvPr id="48" name="Shape 48"/>
          <p:cNvSpPr/>
          <p:nvPr/>
        </p:nvSpPr>
        <p:spPr>
          <a:xfrm>
            <a:off x="7339400" y="1734850"/>
            <a:ext cx="1423500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LOB Dev</a:t>
            </a:r>
          </a:p>
        </p:txBody>
      </p:sp>
      <p:sp>
        <p:nvSpPr>
          <p:cNvPr id="49" name="Shape 49"/>
          <p:cNvSpPr/>
          <p:nvPr/>
        </p:nvSpPr>
        <p:spPr>
          <a:xfrm>
            <a:off x="5637897" y="1734850"/>
            <a:ext cx="1423500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Enterprise Dev</a:t>
            </a:r>
          </a:p>
        </p:txBody>
      </p:sp>
      <p:sp>
        <p:nvSpPr>
          <p:cNvPr id="50" name="Shape 50"/>
          <p:cNvSpPr/>
          <p:nvPr/>
        </p:nvSpPr>
        <p:spPr>
          <a:xfrm>
            <a:off x="2234890" y="1734850"/>
            <a:ext cx="1423500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Regional IT</a:t>
            </a:r>
          </a:p>
        </p:txBody>
      </p:sp>
      <p:sp>
        <p:nvSpPr>
          <p:cNvPr id="51" name="Shape 51"/>
          <p:cNvSpPr/>
          <p:nvPr/>
        </p:nvSpPr>
        <p:spPr>
          <a:xfrm>
            <a:off x="533387" y="1734850"/>
            <a:ext cx="1423500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OCIO</a:t>
            </a:r>
          </a:p>
        </p:txBody>
      </p:sp>
      <p:sp>
        <p:nvSpPr>
          <p:cNvPr id="52" name="Shape 52"/>
          <p:cNvSpPr/>
          <p:nvPr/>
        </p:nvSpPr>
        <p:spPr>
          <a:xfrm>
            <a:off x="3936394" y="1734850"/>
            <a:ext cx="1423500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IT Enablement</a:t>
            </a:r>
          </a:p>
        </p:txBody>
      </p:sp>
      <p:sp>
        <p:nvSpPr>
          <p:cNvPr id="53" name="Shape 53"/>
          <p:cNvSpPr/>
          <p:nvPr/>
        </p:nvSpPr>
        <p:spPr>
          <a:xfrm>
            <a:off x="1317100" y="2414312"/>
            <a:ext cx="1085399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Ops</a:t>
            </a:r>
          </a:p>
        </p:txBody>
      </p:sp>
      <p:sp>
        <p:nvSpPr>
          <p:cNvPr id="54" name="Shape 54"/>
          <p:cNvSpPr/>
          <p:nvPr/>
        </p:nvSpPr>
        <p:spPr>
          <a:xfrm>
            <a:off x="2647751" y="2414312"/>
            <a:ext cx="1085399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SysEng</a:t>
            </a:r>
          </a:p>
        </p:txBody>
      </p:sp>
      <p:sp>
        <p:nvSpPr>
          <p:cNvPr id="55" name="Shape 55"/>
          <p:cNvSpPr/>
          <p:nvPr/>
        </p:nvSpPr>
        <p:spPr>
          <a:xfrm>
            <a:off x="3978403" y="2414312"/>
            <a:ext cx="1085399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38100" cap="flat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“Inception”</a:t>
            </a:r>
          </a:p>
        </p:txBody>
      </p:sp>
      <p:sp>
        <p:nvSpPr>
          <p:cNvPr id="56" name="Shape 56"/>
          <p:cNvSpPr/>
          <p:nvPr/>
        </p:nvSpPr>
        <p:spPr>
          <a:xfrm>
            <a:off x="5309055" y="2414312"/>
            <a:ext cx="1085399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EA</a:t>
            </a:r>
          </a:p>
        </p:txBody>
      </p:sp>
      <p:sp>
        <p:nvSpPr>
          <p:cNvPr id="57" name="Shape 57"/>
          <p:cNvSpPr/>
          <p:nvPr/>
        </p:nvSpPr>
        <p:spPr>
          <a:xfrm>
            <a:off x="6639707" y="2414312"/>
            <a:ext cx="1085399" cy="355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InfoSec</a:t>
            </a:r>
          </a:p>
        </p:txBody>
      </p:sp>
      <p:cxnSp>
        <p:nvCxnSpPr>
          <p:cNvPr id="58" name="Shape 58"/>
          <p:cNvCxnSpPr>
            <a:stCxn id="51" idx="0"/>
            <a:endCxn id="47" idx="2"/>
          </p:cNvCxnSpPr>
          <p:nvPr/>
        </p:nvCxnSpPr>
        <p:spPr>
          <a:xfrm rot="-5400000">
            <a:off x="2731337" y="-54950"/>
            <a:ext cx="303600" cy="3276000"/>
          </a:xfrm>
          <a:prstGeom prst="bentConnector3">
            <a:avLst>
              <a:gd name="adj1" fmla="val 4999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9" name="Shape 59"/>
          <p:cNvCxnSpPr>
            <a:stCxn id="50" idx="0"/>
            <a:endCxn id="47" idx="2"/>
          </p:cNvCxnSpPr>
          <p:nvPr/>
        </p:nvCxnSpPr>
        <p:spPr>
          <a:xfrm rot="-5400000">
            <a:off x="3582040" y="795849"/>
            <a:ext cx="303600" cy="1574400"/>
          </a:xfrm>
          <a:prstGeom prst="bentConnector3">
            <a:avLst>
              <a:gd name="adj1" fmla="val 4999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0" name="Shape 60"/>
          <p:cNvCxnSpPr>
            <a:stCxn id="52" idx="0"/>
            <a:endCxn id="47" idx="2"/>
          </p:cNvCxnSpPr>
          <p:nvPr/>
        </p:nvCxnSpPr>
        <p:spPr>
          <a:xfrm rot="5400000" flipH="1">
            <a:off x="4432894" y="1519600"/>
            <a:ext cx="303600" cy="126900"/>
          </a:xfrm>
          <a:prstGeom prst="bentConnector3">
            <a:avLst>
              <a:gd name="adj1" fmla="val 4999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1" name="Shape 61"/>
          <p:cNvCxnSpPr>
            <a:stCxn id="49" idx="0"/>
            <a:endCxn id="47" idx="2"/>
          </p:cNvCxnSpPr>
          <p:nvPr/>
        </p:nvCxnSpPr>
        <p:spPr>
          <a:xfrm rot="5400000" flipH="1">
            <a:off x="5283597" y="668800"/>
            <a:ext cx="303600" cy="1828500"/>
          </a:xfrm>
          <a:prstGeom prst="bentConnector3">
            <a:avLst>
              <a:gd name="adj1" fmla="val 4999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" name="Shape 62"/>
          <p:cNvCxnSpPr>
            <a:stCxn id="48" idx="0"/>
            <a:endCxn id="47" idx="2"/>
          </p:cNvCxnSpPr>
          <p:nvPr/>
        </p:nvCxnSpPr>
        <p:spPr>
          <a:xfrm rot="5400000" flipH="1">
            <a:off x="6134300" y="-182000"/>
            <a:ext cx="303600" cy="3530100"/>
          </a:xfrm>
          <a:prstGeom prst="bentConnector3">
            <a:avLst>
              <a:gd name="adj1" fmla="val 4999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" name="Shape 63"/>
          <p:cNvCxnSpPr>
            <a:stCxn id="53" idx="0"/>
            <a:endCxn id="52" idx="2"/>
          </p:cNvCxnSpPr>
          <p:nvPr/>
        </p:nvCxnSpPr>
        <p:spPr>
          <a:xfrm rot="-5400000">
            <a:off x="3091749" y="858062"/>
            <a:ext cx="324300" cy="2788200"/>
          </a:xfrm>
          <a:prstGeom prst="bentConnector3">
            <a:avLst>
              <a:gd name="adj1" fmla="val 4999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" name="Shape 64"/>
          <p:cNvCxnSpPr>
            <a:stCxn id="54" idx="0"/>
            <a:endCxn id="52" idx="2"/>
          </p:cNvCxnSpPr>
          <p:nvPr/>
        </p:nvCxnSpPr>
        <p:spPr>
          <a:xfrm rot="-5400000">
            <a:off x="3757151" y="1523312"/>
            <a:ext cx="324300" cy="1457700"/>
          </a:xfrm>
          <a:prstGeom prst="bentConnector3">
            <a:avLst>
              <a:gd name="adj1" fmla="val 4999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5" name="Shape 65"/>
          <p:cNvCxnSpPr>
            <a:stCxn id="55" idx="0"/>
            <a:endCxn id="52" idx="2"/>
          </p:cNvCxnSpPr>
          <p:nvPr/>
        </p:nvCxnSpPr>
        <p:spPr>
          <a:xfrm rot="-5400000">
            <a:off x="4422403" y="2188712"/>
            <a:ext cx="324300" cy="126900"/>
          </a:xfrm>
          <a:prstGeom prst="bentConnector3">
            <a:avLst>
              <a:gd name="adj1" fmla="val 4999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" name="Shape 66"/>
          <p:cNvCxnSpPr>
            <a:stCxn id="56" idx="0"/>
            <a:endCxn id="52" idx="2"/>
          </p:cNvCxnSpPr>
          <p:nvPr/>
        </p:nvCxnSpPr>
        <p:spPr>
          <a:xfrm rot="5400000" flipH="1">
            <a:off x="5087805" y="1650362"/>
            <a:ext cx="324300" cy="1203600"/>
          </a:xfrm>
          <a:prstGeom prst="bentConnector3">
            <a:avLst>
              <a:gd name="adj1" fmla="val 4999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" name="Shape 67"/>
          <p:cNvCxnSpPr>
            <a:stCxn id="57" idx="0"/>
            <a:endCxn id="52" idx="2"/>
          </p:cNvCxnSpPr>
          <p:nvPr/>
        </p:nvCxnSpPr>
        <p:spPr>
          <a:xfrm rot="5400000" flipH="1">
            <a:off x="5753057" y="984962"/>
            <a:ext cx="324300" cy="2534400"/>
          </a:xfrm>
          <a:prstGeom prst="bentConnector3">
            <a:avLst>
              <a:gd name="adj1" fmla="val 4999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" name="Shape 68"/>
          <p:cNvSpPr/>
          <p:nvPr/>
        </p:nvSpPr>
        <p:spPr>
          <a:xfrm>
            <a:off x="2321800" y="3132950"/>
            <a:ext cx="376799" cy="333899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052900" y="3537900"/>
            <a:ext cx="376799" cy="333899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860200" y="3850500"/>
            <a:ext cx="376799" cy="333899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703037" y="3855204"/>
            <a:ext cx="376799" cy="333899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5448850" y="3571012"/>
            <a:ext cx="376799" cy="333899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6089125" y="3109237"/>
            <a:ext cx="376799" cy="333899"/>
          </a:xfrm>
          <a:prstGeom prst="smileyFace">
            <a:avLst>
              <a:gd name="adj" fmla="val 4653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241550" y="3132950"/>
            <a:ext cx="19821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/>
              <a:t>Bill / Mgr (Ops)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740950" y="3632525"/>
            <a:ext cx="23798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Jen / PO (Prgm mgmt)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459000" y="4056500"/>
            <a:ext cx="2519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/>
              <a:t>Steve / Eng (InfoSec &amp; Dev)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831187" y="4084904"/>
            <a:ext cx="2519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Chris / Eng (SysAdmin)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825650" y="3632512"/>
            <a:ext cx="2519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 / Eng (Release Eng)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6465925" y="3132937"/>
            <a:ext cx="2519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Ryan / Eng (SysAdmin)</a:t>
            </a:r>
          </a:p>
        </p:txBody>
      </p:sp>
      <p:cxnSp>
        <p:nvCxnSpPr>
          <p:cNvPr id="80" name="Shape 80"/>
          <p:cNvCxnSpPr>
            <a:stCxn id="68" idx="0"/>
            <a:endCxn id="55" idx="2"/>
          </p:cNvCxnSpPr>
          <p:nvPr/>
        </p:nvCxnSpPr>
        <p:spPr>
          <a:xfrm rot="-5400000">
            <a:off x="3333999" y="1945850"/>
            <a:ext cx="363300" cy="2010899"/>
          </a:xfrm>
          <a:prstGeom prst="curvedConnector3">
            <a:avLst>
              <a:gd name="adj1" fmla="val 50019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1" name="Shape 81"/>
          <p:cNvCxnSpPr>
            <a:stCxn id="69" idx="0"/>
            <a:endCxn id="55" idx="2"/>
          </p:cNvCxnSpPr>
          <p:nvPr/>
        </p:nvCxnSpPr>
        <p:spPr>
          <a:xfrm rot="-5400000">
            <a:off x="3497049" y="2513850"/>
            <a:ext cx="768300" cy="1279799"/>
          </a:xfrm>
          <a:prstGeom prst="curvedConnector3">
            <a:avLst>
              <a:gd name="adj1" fmla="val 50006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2" name="Shape 82"/>
          <p:cNvCxnSpPr>
            <a:stCxn id="70" idx="0"/>
            <a:endCxn id="55" idx="2"/>
          </p:cNvCxnSpPr>
          <p:nvPr/>
        </p:nvCxnSpPr>
        <p:spPr>
          <a:xfrm rot="-5400000">
            <a:off x="3744399" y="3073800"/>
            <a:ext cx="1080900" cy="472500"/>
          </a:xfrm>
          <a:prstGeom prst="curvedConnector3">
            <a:avLst>
              <a:gd name="adj1" fmla="val 5000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3" name="Shape 83"/>
          <p:cNvCxnSpPr>
            <a:stCxn id="71" idx="0"/>
            <a:endCxn id="55" idx="2"/>
          </p:cNvCxnSpPr>
          <p:nvPr/>
        </p:nvCxnSpPr>
        <p:spPr>
          <a:xfrm rot="5400000" flipH="1">
            <a:off x="4163487" y="3127254"/>
            <a:ext cx="1085700" cy="3702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" name="Shape 84"/>
          <p:cNvCxnSpPr>
            <a:stCxn id="72" idx="0"/>
            <a:endCxn id="55" idx="2"/>
          </p:cNvCxnSpPr>
          <p:nvPr/>
        </p:nvCxnSpPr>
        <p:spPr>
          <a:xfrm rot="5400000" flipH="1">
            <a:off x="4678449" y="2612212"/>
            <a:ext cx="801600" cy="1116000"/>
          </a:xfrm>
          <a:prstGeom prst="curvedConnector3">
            <a:avLst>
              <a:gd name="adj1" fmla="val 49994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" name="Shape 85"/>
          <p:cNvCxnSpPr>
            <a:stCxn id="73" idx="0"/>
            <a:endCxn id="55" idx="2"/>
          </p:cNvCxnSpPr>
          <p:nvPr/>
        </p:nvCxnSpPr>
        <p:spPr>
          <a:xfrm rot="5400000" flipH="1">
            <a:off x="5229474" y="2061187"/>
            <a:ext cx="339600" cy="1756500"/>
          </a:xfrm>
          <a:prstGeom prst="curvedConnector3">
            <a:avLst>
              <a:gd name="adj1" fmla="val 50018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Dedicated Team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Mission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990000"/>
                </a:solidFill>
              </a:rPr>
              <a:t>Enable IT to </a:t>
            </a:r>
            <a:r>
              <a:rPr lang="en-US" sz="3600" b="1" dirty="0" smtClean="0">
                <a:solidFill>
                  <a:srgbClr val="990000"/>
                </a:solidFill>
              </a:rPr>
              <a:t>improve Red Hat’s business agility</a:t>
            </a:r>
            <a:r>
              <a:rPr lang="en" sz="3600" b="1" dirty="0" smtClean="0">
                <a:solidFill>
                  <a:srgbClr val="990000"/>
                </a:solidFill>
              </a:rPr>
              <a:t> by halving </a:t>
            </a:r>
            <a:r>
              <a:rPr lang="en-US" sz="3600" b="1" dirty="0" smtClean="0">
                <a:solidFill>
                  <a:srgbClr val="990000"/>
                </a:solidFill>
              </a:rPr>
              <a:t>cycle </a:t>
            </a:r>
            <a:r>
              <a:rPr lang="en" sz="3600" b="1" dirty="0" smtClean="0">
                <a:solidFill>
                  <a:srgbClr val="990000"/>
                </a:solidFill>
              </a:rPr>
              <a:t>time and doubling frequency of software changes by October 2015</a:t>
            </a:r>
            <a:endParaRPr lang="en" sz="3600" b="1" dirty="0">
              <a:solidFill>
                <a:srgbClr val="99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Strategy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783" y="0"/>
            <a:ext cx="5804477" cy="465616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5126087" y="205978"/>
            <a:ext cx="1627799" cy="63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</a:rPr>
              <a:t>DevOps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659800" y="1509653"/>
            <a:ext cx="2684999" cy="63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FFFF"/>
                </a:solidFill>
              </a:rPr>
              <a:t>Continuous Delivery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539187" y="2881353"/>
            <a:ext cx="2883599" cy="63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 dirty="0"/>
              <a:t>Release </a:t>
            </a:r>
            <a:br>
              <a:rPr lang="en" sz="2000" b="1" dirty="0"/>
            </a:br>
            <a:r>
              <a:rPr lang="en" sz="2000" b="1" dirty="0"/>
              <a:t>automation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2961725" y="661425"/>
            <a:ext cx="2384700" cy="3820499"/>
          </a:xfrm>
          <a:prstGeom prst="straightConnector1">
            <a:avLst/>
          </a:prstGeom>
          <a:noFill/>
          <a:ln w="7620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" name="Shape 103"/>
          <p:cNvSpPr txBox="1"/>
          <p:nvPr/>
        </p:nvSpPr>
        <p:spPr>
          <a:xfrm rot="3472767">
            <a:off x="3222166" y="2044164"/>
            <a:ext cx="1898619" cy="45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/>
              <a:t>Refinement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Where to begin?</a:t>
            </a:r>
          </a:p>
        </p:txBody>
      </p:sp>
      <p:cxnSp>
        <p:nvCxnSpPr>
          <p:cNvPr id="109" name="Shape 109"/>
          <p:cNvCxnSpPr/>
          <p:nvPr/>
        </p:nvCxnSpPr>
        <p:spPr>
          <a:xfrm>
            <a:off x="6094617" y="699100"/>
            <a:ext cx="0" cy="309930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6094549" y="699034"/>
            <a:ext cx="0" cy="309930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4743183" y="3888792"/>
            <a:ext cx="2891700" cy="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 rot="10800000">
            <a:off x="4389506" y="703621"/>
            <a:ext cx="0" cy="289170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743183" y="3888792"/>
            <a:ext cx="1135500" cy="5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dirty="0"/>
              <a:t>Value</a:t>
            </a:r>
          </a:p>
        </p:txBody>
      </p:sp>
      <p:sp>
        <p:nvSpPr>
          <p:cNvPr id="114" name="Shape 114"/>
          <p:cNvSpPr txBox="1"/>
          <p:nvPr/>
        </p:nvSpPr>
        <p:spPr>
          <a:xfrm rot="-5400000">
            <a:off x="3369425" y="2575171"/>
            <a:ext cx="1484699" cy="5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Readiness</a:t>
            </a:r>
          </a:p>
        </p:txBody>
      </p:sp>
      <p:sp>
        <p:nvSpPr>
          <p:cNvPr id="115" name="Shape 115"/>
          <p:cNvSpPr/>
          <p:nvPr/>
        </p:nvSpPr>
        <p:spPr>
          <a:xfrm>
            <a:off x="457199" y="1516826"/>
            <a:ext cx="290099" cy="290099"/>
          </a:xfrm>
          <a:prstGeom prst="ellipse">
            <a:avLst/>
          </a:prstGeom>
          <a:solidFill>
            <a:schemeClr val="accent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57199" y="2097696"/>
            <a:ext cx="290099" cy="290099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57199" y="2678604"/>
            <a:ext cx="290099" cy="290099"/>
          </a:xfrm>
          <a:prstGeom prst="ellipse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420500" y="2924800"/>
            <a:ext cx="290099" cy="290099"/>
          </a:xfrm>
          <a:prstGeom prst="ellipse">
            <a:avLst/>
          </a:prstGeom>
          <a:solidFill>
            <a:schemeClr val="accent6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6664975" y="2441172"/>
            <a:ext cx="290099" cy="290099"/>
          </a:xfrm>
          <a:prstGeom prst="ellipse">
            <a:avLst/>
          </a:prstGeom>
          <a:solidFill>
            <a:schemeClr val="accen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7140950" y="1129249"/>
            <a:ext cx="290099" cy="290099"/>
          </a:xfrm>
          <a:prstGeom prst="ellipse">
            <a:avLst/>
          </a:prstGeom>
          <a:solidFill>
            <a:schemeClr val="accen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747300" y="1381075"/>
            <a:ext cx="1962899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ERP apps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747300" y="1961961"/>
            <a:ext cx="1962899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SaaS apps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721475" y="2542823"/>
            <a:ext cx="1962899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“Packaged” apps</a:t>
            </a:r>
          </a:p>
        </p:txBody>
      </p:sp>
      <p:sp>
        <p:nvSpPr>
          <p:cNvPr id="124" name="Shape 124"/>
          <p:cNvSpPr/>
          <p:nvPr/>
        </p:nvSpPr>
        <p:spPr>
          <a:xfrm>
            <a:off x="7008200" y="996500"/>
            <a:ext cx="555600" cy="555600"/>
          </a:xfrm>
          <a:prstGeom prst="ellipse">
            <a:avLst/>
          </a:prstGeom>
          <a:noFill/>
          <a:ln w="76200" cap="flat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110"/>
          <p:cNvCxnSpPr/>
          <p:nvPr/>
        </p:nvCxnSpPr>
        <p:spPr>
          <a:xfrm>
            <a:off x="4534399" y="2273581"/>
            <a:ext cx="3100484" cy="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Landing on </a:t>
            </a:r>
            <a:r>
              <a:rPr lang="en-US" dirty="0"/>
              <a:t>SOA Services &amp; </a:t>
            </a:r>
            <a:r>
              <a:rPr lang="en-US" dirty="0" smtClean="0"/>
              <a:t>ESB (“SSE”)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Service Oriented Architecture: </a:t>
            </a:r>
            <a:r>
              <a:rPr lang="en" dirty="0" smtClean="0"/>
              <a:t>APIs into Red </a:t>
            </a:r>
            <a:r>
              <a:rPr lang="en" dirty="0"/>
              <a:t>Hat’s </a:t>
            </a:r>
            <a:r>
              <a:rPr lang="en" dirty="0" smtClean="0"/>
              <a:t>business</a:t>
            </a:r>
          </a:p>
          <a:p>
            <a:pPr marL="457200" indent="-317500"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-US" dirty="0"/>
              <a:t>Enterprise Service Bus: </a:t>
            </a:r>
            <a:r>
              <a:rPr lang="en-US" dirty="0" smtClean="0"/>
              <a:t>app-level communications backbone</a:t>
            </a:r>
            <a:endParaRPr lang="en-US" dirty="0"/>
          </a:p>
          <a:p>
            <a:pPr marL="457200" indent="-317500"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Integration point for </a:t>
            </a:r>
            <a:r>
              <a:rPr lang="en" dirty="0" smtClean="0"/>
              <a:t>back-office </a:t>
            </a:r>
            <a:r>
              <a:rPr lang="en" dirty="0"/>
              <a:t>&amp; front-office apps</a:t>
            </a:r>
          </a:p>
          <a:p>
            <a:pPr marL="457200" indent="-317500"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" dirty="0"/>
              <a:t>At intersection of every major </a:t>
            </a:r>
            <a:r>
              <a:rPr lang="en" dirty="0" smtClean="0"/>
              <a:t>program</a:t>
            </a:r>
            <a:endParaRPr lang="en-US" dirty="0" smtClean="0"/>
          </a:p>
          <a:p>
            <a:pPr marL="457200" indent="-317500">
              <a:buClr>
                <a:srgbClr val="000000"/>
              </a:buClr>
              <a:buSzPct val="127272"/>
              <a:buFont typeface="Arial"/>
              <a:buChar char="●"/>
            </a:pPr>
            <a:r>
              <a:rPr lang="en-US" dirty="0" smtClean="0"/>
              <a:t>Optimize SSE’s delivery to make everything else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8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d Hat External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1243</Words>
  <Application>Microsoft Macintosh PowerPoint</Application>
  <PresentationFormat>On-screen Show (16:9)</PresentationFormat>
  <Paragraphs>167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Red Hat External Presentation</vt:lpstr>
      <vt:lpstr>Red Hat IT’s DevOps Journey: Year One Retrospective</vt:lpstr>
      <vt:lpstr>PowerPoint Presentation</vt:lpstr>
      <vt:lpstr>PowerPoint Presentation</vt:lpstr>
      <vt:lpstr>Birth of a DevOps Initiative</vt:lpstr>
      <vt:lpstr>The Dedicated Team</vt:lpstr>
      <vt:lpstr>Mission</vt:lpstr>
      <vt:lpstr>Strategy</vt:lpstr>
      <vt:lpstr>Where to begin?</vt:lpstr>
      <vt:lpstr>Landing on SOA Services &amp; ESB (“SSE”)</vt:lpstr>
      <vt:lpstr>Partnership</vt:lpstr>
      <vt:lpstr>Partnership  Challenges</vt:lpstr>
      <vt:lpstr>Measuring Progress</vt:lpstr>
      <vt:lpstr>The Journey</vt:lpstr>
      <vt:lpstr>PowerPoint Presentation</vt:lpstr>
      <vt:lpstr>Winternewt (formerly “Release Engine”)</vt:lpstr>
      <vt:lpstr>Lessons learned</vt:lpstr>
      <vt:lpstr>Help me!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Hat IT’s DevOps Journey: Year One Retrospective</dc:title>
  <cp:lastModifiedBy>Bill Montgomery</cp:lastModifiedBy>
  <cp:revision>18</cp:revision>
  <dcterms:modified xsi:type="dcterms:W3CDTF">2014-10-15T21:47:26Z</dcterms:modified>
</cp:coreProperties>
</file>